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8" r:id="rId4"/>
    <p:sldId id="273" r:id="rId5"/>
    <p:sldId id="259" r:id="rId6"/>
    <p:sldId id="261" r:id="rId7"/>
    <p:sldId id="258" r:id="rId8"/>
    <p:sldId id="271" r:id="rId9"/>
    <p:sldId id="272" r:id="rId10"/>
    <p:sldId id="264" r:id="rId11"/>
    <p:sldId id="263" r:id="rId12"/>
    <p:sldId id="26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32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20" d="100"/>
          <a:sy n="120" d="100"/>
        </p:scale>
        <p:origin x="234"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C030205-189C-42AA-A2F8-13C7199DD76E}" type="datetimeFigureOut">
              <a:rPr lang="en-US" smtClean="0"/>
              <a:t>16/09/2018</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A9443A24-D4D1-4C61-8279-9CBB4A8F457D}"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929567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30205-189C-42AA-A2F8-13C7199DD76E}" type="datetimeFigureOut">
              <a:rPr lang="en-US" smtClean="0"/>
              <a:t>16/09/2018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1089547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30205-189C-42AA-A2F8-13C7199DD76E}" type="datetimeFigureOut">
              <a:rPr lang="en-US" smtClean="0"/>
              <a:t>16/09/2018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3035484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30205-189C-42AA-A2F8-13C7199DD76E}" type="datetimeFigureOut">
              <a:rPr lang="en-US" smtClean="0"/>
              <a:t>16/09/2018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617121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C030205-189C-42AA-A2F8-13C7199DD76E}" type="datetimeFigureOut">
              <a:rPr lang="en-US" smtClean="0"/>
              <a:t>16/09/2018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43A24-D4D1-4C61-8279-9CBB4A8F457D}"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3885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030205-189C-42AA-A2F8-13C7199DD76E}" type="datetimeFigureOut">
              <a:rPr lang="en-US" smtClean="0"/>
              <a:t>16/09/2018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6947210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030205-189C-42AA-A2F8-13C7199DD76E}" type="datetimeFigureOut">
              <a:rPr lang="en-US" smtClean="0"/>
              <a:t>16/09/2018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3893288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030205-189C-42AA-A2F8-13C7199DD76E}" type="datetimeFigureOut">
              <a:rPr lang="en-US" smtClean="0"/>
              <a:t>16/09/2018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3139462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030205-189C-42AA-A2F8-13C7199DD76E}" type="datetimeFigureOut">
              <a:rPr lang="en-US" smtClean="0"/>
              <a:t>16/09/2018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3870723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C030205-189C-42AA-A2F8-13C7199DD76E}" type="datetimeFigureOut">
              <a:rPr lang="en-US" smtClean="0"/>
              <a:t>16/09/2018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1002951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C030205-189C-42AA-A2F8-13C7199DD76E}" type="datetimeFigureOut">
              <a:rPr lang="en-US" smtClean="0"/>
              <a:t>16/09/2018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43A24-D4D1-4C61-8279-9CBB4A8F457D}" type="slidenum">
              <a:rPr lang="en-US" smtClean="0"/>
              <a:t>‹#›</a:t>
            </a:fld>
            <a:endParaRPr lang="en-US"/>
          </a:p>
        </p:txBody>
      </p:sp>
    </p:spTree>
    <p:extLst>
      <p:ext uri="{BB962C8B-B14F-4D97-AF65-F5344CB8AC3E}">
        <p14:creationId xmlns:p14="http://schemas.microsoft.com/office/powerpoint/2010/main" val="570255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C030205-189C-42AA-A2F8-13C7199DD76E}" type="datetimeFigureOut">
              <a:rPr lang="en-US" smtClean="0"/>
              <a:t>16/09/2018</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A9443A24-D4D1-4C61-8279-9CBB4A8F457D}" type="slidenum">
              <a:rPr lang="en-US" smtClean="0"/>
              <a:t>‹#›</a:t>
            </a:fld>
            <a:endParaRPr lang="en-US"/>
          </a:p>
        </p:txBody>
      </p:sp>
    </p:spTree>
    <p:extLst>
      <p:ext uri="{BB962C8B-B14F-4D97-AF65-F5344CB8AC3E}">
        <p14:creationId xmlns:p14="http://schemas.microsoft.com/office/powerpoint/2010/main" val="319776718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7761287" y="1904141"/>
            <a:ext cx="2895321" cy="3049717"/>
            <a:chOff x="7701028" y="917372"/>
            <a:chExt cx="2895321" cy="3049717"/>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01028" y="917372"/>
              <a:ext cx="2895321" cy="2894428"/>
            </a:xfrm>
            <a:prstGeom prst="rect">
              <a:avLst/>
            </a:prstGeom>
          </p:spPr>
        </p:pic>
        <p:sp>
          <p:nvSpPr>
            <p:cNvPr id="2" name="Rectangle 1"/>
            <p:cNvSpPr/>
            <p:nvPr/>
          </p:nvSpPr>
          <p:spPr>
            <a:xfrm>
              <a:off x="7701028" y="917372"/>
              <a:ext cx="2895321" cy="30497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8173324" y="3427779"/>
              <a:ext cx="1950727" cy="461665"/>
            </a:xfrm>
            <a:prstGeom prst="rect">
              <a:avLst/>
            </a:prstGeom>
          </p:spPr>
          <p:txBody>
            <a:bodyPr wrap="none">
              <a:spAutoFit/>
            </a:bodyPr>
            <a:lstStyle/>
            <a:p>
              <a:pPr algn="ctr"/>
              <a:r>
                <a:rPr lang="en-US" sz="1200" dirty="0">
                  <a:latin typeface="Avenir LT Std 35 Light" panose="020B0402020203020204" pitchFamily="34" charset="0"/>
                  <a:cs typeface="Arial" panose="020B0604020202020204" pitchFamily="34" charset="0"/>
                </a:rPr>
                <a:t>(+254) 736 249 665</a:t>
              </a:r>
            </a:p>
            <a:p>
              <a:pPr algn="ctr"/>
              <a:r>
                <a:rPr lang="en-US" sz="1200" dirty="0">
                  <a:latin typeface="Avenir LT Std 35 Light" panose="020B0402020203020204" pitchFamily="34" charset="0"/>
                  <a:cs typeface="Arial" panose="020B0604020202020204" pitchFamily="34" charset="0"/>
                </a:rPr>
                <a:t>www.reflexconcepts.co.ke</a:t>
              </a:r>
            </a:p>
          </p:txBody>
        </p:sp>
        <p:cxnSp>
          <p:nvCxnSpPr>
            <p:cNvPr id="9" name="Straight Connector 8"/>
            <p:cNvCxnSpPr/>
            <p:nvPr/>
          </p:nvCxnSpPr>
          <p:spPr>
            <a:xfrm>
              <a:off x="8173325" y="3221502"/>
              <a:ext cx="1941346"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 name="TextBox 10"/>
          <p:cNvSpPr txBox="1"/>
          <p:nvPr/>
        </p:nvSpPr>
        <p:spPr>
          <a:xfrm>
            <a:off x="9533206" y="6473979"/>
            <a:ext cx="2658794" cy="307777"/>
          </a:xfrm>
          <a:prstGeom prst="rect">
            <a:avLst/>
          </a:prstGeom>
          <a:noFill/>
        </p:spPr>
        <p:txBody>
          <a:bodyPr wrap="square" rtlCol="0">
            <a:spAutoFit/>
          </a:bodyPr>
          <a:lstStyle/>
          <a:p>
            <a:r>
              <a:rPr lang="en-US" sz="1400" dirty="0">
                <a:latin typeface="Avenir LT Std 35 Light" panose="020B0402020203020204" pitchFamily="34" charset="0"/>
                <a:cs typeface="Arial" panose="020B0604020202020204" pitchFamily="34" charset="0"/>
              </a:rPr>
              <a:t>Presented by: Maurice Mugeni</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225895" cy="6858000"/>
          </a:xfrm>
          <a:prstGeom prst="rect">
            <a:avLst/>
          </a:prstGeom>
        </p:spPr>
      </p:pic>
    </p:spTree>
    <p:extLst>
      <p:ext uri="{BB962C8B-B14F-4D97-AF65-F5344CB8AC3E}">
        <p14:creationId xmlns:p14="http://schemas.microsoft.com/office/powerpoint/2010/main" val="1630065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73723" y="1807013"/>
            <a:ext cx="10536701" cy="4488814"/>
          </a:xfrm>
        </p:spPr>
        <p:txBody>
          <a:bodyPr>
            <a:normAutofit/>
          </a:bodyPr>
          <a:lstStyle/>
          <a:p>
            <a:pPr marL="0" indent="0">
              <a:buNone/>
            </a:pPr>
            <a:r>
              <a:rPr lang="en-US" sz="4000" dirty="0">
                <a:latin typeface="Avenir LT Std 35 Light" panose="020B0402020203020204" pitchFamily="34" charset="0"/>
              </a:rPr>
              <a:t>We are a solutions provider to the following:</a:t>
            </a:r>
          </a:p>
          <a:p>
            <a:pPr marL="0" indent="0">
              <a:buNone/>
            </a:pPr>
            <a:endParaRPr lang="en-US" sz="4000" dirty="0">
              <a:latin typeface="Avenir LT Std 35 Light" panose="020B0402020203020204" pitchFamily="34" charset="0"/>
            </a:endParaRPr>
          </a:p>
          <a:p>
            <a:pPr marL="1005840" lvl="2" indent="-457200">
              <a:buFont typeface="+mj-lt"/>
              <a:buAutoNum type="alphaLcPeriod"/>
            </a:pPr>
            <a:r>
              <a:rPr lang="en-US" sz="3200" dirty="0">
                <a:latin typeface="Avenir LT Std 35 Light" panose="020B0402020203020204" pitchFamily="34" charset="0"/>
              </a:rPr>
              <a:t>Saving &amp; Credit Cooperative Organizations (SACCOs),</a:t>
            </a:r>
          </a:p>
          <a:p>
            <a:pPr marL="1005840" lvl="2" indent="-457200">
              <a:buFont typeface="+mj-lt"/>
              <a:buAutoNum type="alphaLcPeriod"/>
            </a:pPr>
            <a:r>
              <a:rPr lang="en-US" sz="3200" dirty="0">
                <a:latin typeface="Avenir LT Std 35 Light" panose="020B0402020203020204" pitchFamily="34" charset="0"/>
              </a:rPr>
              <a:t>Micro-Finance Organizations(MFIs) </a:t>
            </a:r>
          </a:p>
          <a:p>
            <a:pPr marL="1005840" lvl="2" indent="-457200">
              <a:buFont typeface="+mj-lt"/>
              <a:buAutoNum type="alphaLcPeriod"/>
            </a:pPr>
            <a:r>
              <a:rPr lang="en-US" sz="3200" dirty="0">
                <a:latin typeface="Avenir LT Std 35 Light" panose="020B0402020203020204" pitchFamily="34" charset="0"/>
              </a:rPr>
              <a:t>Welfare Groups (</a:t>
            </a:r>
            <a:r>
              <a:rPr lang="en-US" sz="3200" i="1" dirty="0">
                <a:latin typeface="Avenir LT Std 35 Light" panose="020B0402020203020204" pitchFamily="34" charset="0"/>
              </a:rPr>
              <a:t>with a table-banking structure</a:t>
            </a:r>
            <a:r>
              <a:rPr lang="en-US" sz="3200" dirty="0">
                <a:latin typeface="Avenir LT Std 35 Light" panose="020B0402020203020204" pitchFamily="34" charset="0"/>
              </a:rPr>
              <a:t>)</a:t>
            </a:r>
          </a:p>
          <a:p>
            <a:pPr marL="0" indent="0">
              <a:buNone/>
            </a:pPr>
            <a:endParaRPr lang="en-US" sz="5400" dirty="0">
              <a:latin typeface="Avenir LT Std 35 Light" panose="020B0402020203020204" pitchFamily="34" charset="0"/>
            </a:endParaRP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310424" y="0"/>
            <a:ext cx="895644" cy="6858000"/>
          </a:xfrm>
          <a:prstGeom prst="rect">
            <a:avLst/>
          </a:prstGeom>
          <a:blipFill>
            <a:blip r:embed="rId2"/>
            <a:srcRect/>
            <a:stretch>
              <a:fillRect l="-705497" r="-3175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2" name="TextBox 11"/>
          <p:cNvSpPr txBox="1"/>
          <p:nvPr/>
        </p:nvSpPr>
        <p:spPr>
          <a:xfrm>
            <a:off x="4707924" y="266870"/>
            <a:ext cx="4085220" cy="584775"/>
          </a:xfrm>
          <a:prstGeom prst="rect">
            <a:avLst/>
          </a:prstGeom>
          <a:noFill/>
        </p:spPr>
        <p:txBody>
          <a:bodyPr wrap="square" rtlCol="0">
            <a:spAutoFit/>
          </a:bodyPr>
          <a:lstStyle/>
          <a:p>
            <a:r>
              <a:rPr lang="en-US" sz="3200" dirty="0">
                <a:latin typeface="Avenir LT Std 35 Light" panose="020B0402020203020204" pitchFamily="34" charset="0"/>
              </a:rPr>
              <a:t>PREFERRED REFERRALS</a:t>
            </a:r>
          </a:p>
        </p:txBody>
      </p:sp>
    </p:spTree>
    <p:extLst>
      <p:ext uri="{BB962C8B-B14F-4D97-AF65-F5344CB8AC3E}">
        <p14:creationId xmlns:p14="http://schemas.microsoft.com/office/powerpoint/2010/main" val="127236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1617785" y="2609841"/>
            <a:ext cx="9678571" cy="2500865"/>
          </a:xfrm>
        </p:spPr>
        <p:txBody>
          <a:bodyPr>
            <a:normAutofit/>
          </a:bodyPr>
          <a:lstStyle/>
          <a:p>
            <a:pPr marL="0" indent="0">
              <a:buNone/>
            </a:pPr>
            <a:r>
              <a:rPr lang="en-US" sz="2400" dirty="0">
                <a:latin typeface="Avenir LT Std 35 Light" panose="020B0402020203020204" pitchFamily="34" charset="0"/>
              </a:rPr>
              <a:t>We know you have a dream too. All our effort has been channeled to help people and businesses achieve their dreams with the most effective modern methods. </a:t>
            </a:r>
          </a:p>
          <a:p>
            <a:pPr marL="0" indent="0">
              <a:buNone/>
            </a:pPr>
            <a:r>
              <a:rPr lang="en-US" sz="2400" dirty="0">
                <a:latin typeface="Avenir LT Std 35 Light" panose="020B0402020203020204" pitchFamily="34" charset="0"/>
              </a:rPr>
              <a:t>You can make your dream true. </a:t>
            </a:r>
            <a:r>
              <a:rPr lang="en-US" sz="2400" b="1" dirty="0">
                <a:latin typeface="Avenir LT Std 35 Light" panose="020B0402020203020204" pitchFamily="34" charset="0"/>
              </a:rPr>
              <a:t>Believe us! We know!</a:t>
            </a: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11296356" y="0"/>
            <a:ext cx="895644" cy="6858000"/>
          </a:xfrm>
          <a:prstGeom prst="rect">
            <a:avLst/>
          </a:prstGeom>
          <a:blipFill>
            <a:blip r:embed="rId2"/>
            <a:srcRect/>
            <a:stretch>
              <a:fillRect l="-685078" r="-337958"/>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1307" y="295081"/>
            <a:ext cx="3108993" cy="782076"/>
          </a:xfrm>
          <a:prstGeom prst="rect">
            <a:avLst/>
          </a:prstGeom>
        </p:spPr>
      </p:pic>
      <p:sp>
        <p:nvSpPr>
          <p:cNvPr id="6" name="TextBox 5"/>
          <p:cNvSpPr txBox="1"/>
          <p:nvPr/>
        </p:nvSpPr>
        <p:spPr>
          <a:xfrm>
            <a:off x="8918919" y="450178"/>
            <a:ext cx="2504049" cy="584775"/>
          </a:xfrm>
          <a:prstGeom prst="rect">
            <a:avLst/>
          </a:prstGeom>
          <a:noFill/>
        </p:spPr>
        <p:txBody>
          <a:bodyPr wrap="square" rtlCol="0">
            <a:spAutoFit/>
          </a:bodyPr>
          <a:lstStyle/>
          <a:p>
            <a:r>
              <a:rPr lang="en-US" sz="3200" dirty="0">
                <a:latin typeface="Avenir LT Std 35 Light" panose="020B0402020203020204" pitchFamily="34" charset="0"/>
              </a:rPr>
              <a:t>THE </a:t>
            </a:r>
            <a:r>
              <a:rPr lang="en-US" sz="3200" b="1" dirty="0">
                <a:latin typeface="Avenir LT Std 35 Light" panose="020B0402020203020204" pitchFamily="34" charset="0"/>
              </a:rPr>
              <a:t>STORY</a:t>
            </a:r>
          </a:p>
        </p:txBody>
      </p:sp>
      <p:sp>
        <p:nvSpPr>
          <p:cNvPr id="9" name="Rectangle 8"/>
          <p:cNvSpPr/>
          <p:nvPr/>
        </p:nvSpPr>
        <p:spPr>
          <a:xfrm>
            <a:off x="1555094" y="1473715"/>
            <a:ext cx="4998163" cy="584775"/>
          </a:xfrm>
          <a:prstGeom prst="rect">
            <a:avLst/>
          </a:prstGeom>
        </p:spPr>
        <p:txBody>
          <a:bodyPr wrap="none">
            <a:spAutoFit/>
          </a:bodyPr>
          <a:lstStyle/>
          <a:p>
            <a:r>
              <a:rPr lang="en-US" sz="3200" b="1" dirty="0">
                <a:latin typeface="Avenir LT Std 35 Light" panose="020B0402020203020204" pitchFamily="34" charset="0"/>
              </a:rPr>
              <a:t>We started with a dream.</a:t>
            </a:r>
          </a:p>
        </p:txBody>
      </p:sp>
    </p:spTree>
    <p:extLst>
      <p:ext uri="{BB962C8B-B14F-4D97-AF65-F5344CB8AC3E}">
        <p14:creationId xmlns:p14="http://schemas.microsoft.com/office/powerpoint/2010/main" val="36109370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p:nvPr/>
        </p:nvGrpSpPr>
        <p:grpSpPr>
          <a:xfrm>
            <a:off x="922750" y="1756516"/>
            <a:ext cx="3100908" cy="3344967"/>
            <a:chOff x="1520262" y="1608891"/>
            <a:chExt cx="3100908" cy="3344967"/>
          </a:xfrm>
        </p:grpSpPr>
        <p:grpSp>
          <p:nvGrpSpPr>
            <p:cNvPr id="8" name="Group 7"/>
            <p:cNvGrpSpPr/>
            <p:nvPr/>
          </p:nvGrpSpPr>
          <p:grpSpPr>
            <a:xfrm>
              <a:off x="1623055" y="1904141"/>
              <a:ext cx="2895321" cy="3049717"/>
              <a:chOff x="7701028" y="917372"/>
              <a:chExt cx="2895321" cy="3049717"/>
            </a:xfrm>
          </p:grpSpPr>
          <p:sp>
            <p:nvSpPr>
              <p:cNvPr id="10" name="Rectangle 9"/>
              <p:cNvSpPr/>
              <p:nvPr/>
            </p:nvSpPr>
            <p:spPr>
              <a:xfrm>
                <a:off x="7701028" y="917372"/>
                <a:ext cx="2895321" cy="30497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173324" y="3427779"/>
                <a:ext cx="1950727" cy="461665"/>
              </a:xfrm>
              <a:prstGeom prst="rect">
                <a:avLst/>
              </a:prstGeom>
            </p:spPr>
            <p:txBody>
              <a:bodyPr wrap="none">
                <a:spAutoFit/>
              </a:bodyPr>
              <a:lstStyle/>
              <a:p>
                <a:pPr algn="ctr"/>
                <a:r>
                  <a:rPr lang="en-US" sz="1200" dirty="0">
                    <a:latin typeface="Avenir LT Std 35 Light" panose="020B0402020203020204" pitchFamily="34" charset="0"/>
                    <a:cs typeface="Arial" panose="020B0604020202020204" pitchFamily="34" charset="0"/>
                  </a:rPr>
                  <a:t>(+254) 736 249 665</a:t>
                </a:r>
              </a:p>
              <a:p>
                <a:pPr algn="ctr"/>
                <a:r>
                  <a:rPr lang="en-US" sz="1200" dirty="0">
                    <a:latin typeface="Avenir LT Std 35 Light" panose="020B0402020203020204" pitchFamily="34" charset="0"/>
                    <a:cs typeface="Arial" panose="020B0604020202020204" pitchFamily="34" charset="0"/>
                  </a:rPr>
                  <a:t>www.reflexconcepts.co.ke</a:t>
                </a:r>
              </a:p>
            </p:txBody>
          </p:sp>
          <p:cxnSp>
            <p:nvCxnSpPr>
              <p:cNvPr id="12" name="Straight Connector 11"/>
              <p:cNvCxnSpPr/>
              <p:nvPr/>
            </p:nvCxnSpPr>
            <p:spPr>
              <a:xfrm>
                <a:off x="8173325" y="3221502"/>
                <a:ext cx="1941346" cy="0"/>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0262" y="1608891"/>
              <a:ext cx="3100908" cy="3100908"/>
            </a:xfrm>
            <a:prstGeom prst="rect">
              <a:avLst/>
            </a:prstGeom>
          </p:spPr>
        </p:pic>
      </p:gr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6408" y="0"/>
            <a:ext cx="7245592" cy="6858000"/>
          </a:xfrm>
          <a:prstGeom prst="rect">
            <a:avLst/>
          </a:prstGeom>
        </p:spPr>
      </p:pic>
    </p:spTree>
    <p:extLst>
      <p:ext uri="{BB962C8B-B14F-4D97-AF65-F5344CB8AC3E}">
        <p14:creationId xmlns:p14="http://schemas.microsoft.com/office/powerpoint/2010/main" val="1631342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2551" y="383330"/>
            <a:ext cx="4137074" cy="731838"/>
          </a:xfrm>
        </p:spPr>
        <p:txBody>
          <a:bodyPr>
            <a:normAutofit/>
          </a:bodyPr>
          <a:lstStyle/>
          <a:p>
            <a:r>
              <a:rPr lang="en-US" dirty="0">
                <a:latin typeface="Avenir LT Std 35 Light" panose="020B0402020203020204" pitchFamily="34" charset="0"/>
                <a:cs typeface="Adobe Devanagari" panose="02040503050201020203" pitchFamily="18" charset="0"/>
              </a:rPr>
              <a:t>WHO WE ARE?</a:t>
            </a:r>
          </a:p>
        </p:txBody>
      </p:sp>
      <p:sp>
        <p:nvSpPr>
          <p:cNvPr id="5" name="Title 1"/>
          <p:cNvSpPr txBox="1">
            <a:spLocks/>
          </p:cNvSpPr>
          <p:nvPr/>
        </p:nvSpPr>
        <p:spPr>
          <a:xfrm>
            <a:off x="375277" y="6418651"/>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41405" y="1322174"/>
            <a:ext cx="10058400" cy="4806778"/>
          </a:xfrm>
        </p:spPr>
        <p:txBody>
          <a:bodyPr>
            <a:normAutofit/>
          </a:bodyPr>
          <a:lstStyle/>
          <a:p>
            <a:pPr marL="0" indent="0" algn="just">
              <a:buNone/>
            </a:pPr>
            <a:r>
              <a:rPr lang="en-GB" sz="3200" dirty="0">
                <a:latin typeface="Avenir LT Std 35 Light" panose="020B0402020203020204" pitchFamily="34" charset="0"/>
                <a:cs typeface="Arial" panose="020B0604020202020204" pitchFamily="34" charset="0"/>
              </a:rPr>
              <a:t>Reflex Concepts LTD is a Kenyan based Information Technology company that specializes in the design and development of web based, desktop based and mobile phone based systems and solutions as well as delivery of photography and videography services. We offer </a:t>
            </a:r>
            <a:r>
              <a:rPr lang="en-GB" sz="3200" b="1" dirty="0">
                <a:latin typeface="Avenir LT Std 35 Light" panose="020B0402020203020204" pitchFamily="34" charset="0"/>
                <a:cs typeface="Arial" panose="020B0604020202020204" pitchFamily="34" charset="0"/>
              </a:rPr>
              <a:t>Reliable Creations </a:t>
            </a:r>
            <a:r>
              <a:rPr lang="en-GB" sz="3200" dirty="0">
                <a:latin typeface="Avenir LT Std 35 Light" panose="020B0402020203020204" pitchFamily="34" charset="0"/>
                <a:cs typeface="Arial" panose="020B0604020202020204" pitchFamily="34" charset="0"/>
              </a:rPr>
              <a:t>that serve to offer automated solutions to the various social challenges being faced within Kenya and beyond.</a:t>
            </a:r>
          </a:p>
          <a:p>
            <a:pPr marL="0" indent="0" algn="just">
              <a:buNone/>
            </a:pPr>
            <a:r>
              <a:rPr lang="en-GB" sz="3200" dirty="0">
                <a:latin typeface="Avenir LT Std 35 Light" panose="020B0402020203020204" pitchFamily="34" charset="0"/>
                <a:cs typeface="Arial" panose="020B0604020202020204" pitchFamily="34" charset="0"/>
              </a:rPr>
              <a:t>We are the ones behind </a:t>
            </a:r>
            <a:r>
              <a:rPr lang="en-GB" sz="3200" b="1" dirty="0">
                <a:latin typeface="Avenir LT Std 35 Light" panose="020B0402020203020204" pitchFamily="34" charset="0"/>
                <a:cs typeface="Arial" panose="020B0604020202020204" pitchFamily="34" charset="0"/>
              </a:rPr>
              <a:t>KITAMBULISHO.COM</a:t>
            </a:r>
            <a:endParaRPr lang="en-US" sz="3200" b="1" dirty="0">
              <a:latin typeface="Avenir LT Std 35 Light" panose="020B0402020203020204" pitchFamily="34" charset="0"/>
              <a:cs typeface="Arial" panose="020B0604020202020204" pitchFamily="34" charset="0"/>
            </a:endParaRPr>
          </a:p>
        </p:txBody>
      </p:sp>
      <p:sp>
        <p:nvSpPr>
          <p:cNvPr id="10" name="Rectangle 9"/>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1296356" y="0"/>
            <a:ext cx="895644" cy="6858000"/>
          </a:xfrm>
          <a:prstGeom prst="rect">
            <a:avLst/>
          </a:prstGeom>
          <a:blipFill>
            <a:blip r:embed="rId2"/>
            <a:srcRect/>
            <a:stretch>
              <a:fillRect l="-715706" r="-30733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9643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73724" y="1807013"/>
            <a:ext cx="10124936" cy="4488814"/>
          </a:xfrm>
        </p:spPr>
        <p:txBody>
          <a:bodyPr>
            <a:normAutofit/>
          </a:bodyPr>
          <a:lstStyle/>
          <a:p>
            <a:pPr marL="0" indent="0">
              <a:buNone/>
            </a:pPr>
            <a:endParaRPr lang="en-US" sz="4000" dirty="0">
              <a:latin typeface="Avenir LT Std 35 Light" panose="020B0402020203020204" pitchFamily="34" charset="0"/>
            </a:endParaRPr>
          </a:p>
          <a:p>
            <a:pPr marL="1017270" lvl="1" indent="-742950">
              <a:buFont typeface="+mj-lt"/>
              <a:buAutoNum type="alphaLcPeriod"/>
            </a:pPr>
            <a:r>
              <a:rPr lang="en-US" sz="3200" b="1" dirty="0"/>
              <a:t>Customized Software </a:t>
            </a:r>
            <a:r>
              <a:rPr lang="en-GB" sz="3200" b="1" dirty="0"/>
              <a:t>Design and Development </a:t>
            </a:r>
          </a:p>
          <a:p>
            <a:pPr marL="1017270" lvl="1" indent="-742950">
              <a:buFont typeface="+mj-lt"/>
              <a:buAutoNum type="alphaLcPeriod"/>
            </a:pPr>
            <a:r>
              <a:rPr lang="en-GB" sz="3200" b="1" dirty="0"/>
              <a:t>Website Design and Development</a:t>
            </a:r>
            <a:endParaRPr lang="en-US" sz="3200" dirty="0"/>
          </a:p>
          <a:p>
            <a:pPr marL="1017270" lvl="1" indent="-742950">
              <a:buFont typeface="+mj-lt"/>
              <a:buAutoNum type="alphaLcPeriod"/>
            </a:pPr>
            <a:r>
              <a:rPr lang="en-US" sz="3200" b="1" dirty="0"/>
              <a:t>Brand Design and Printing</a:t>
            </a:r>
          </a:p>
          <a:p>
            <a:pPr marL="1017270" lvl="1" indent="-742950">
              <a:buFont typeface="+mj-lt"/>
              <a:buAutoNum type="alphaLcPeriod"/>
            </a:pPr>
            <a:r>
              <a:rPr lang="en-GB" sz="3200" b="1" dirty="0"/>
              <a:t>Professional Photography and Videography </a:t>
            </a:r>
            <a:endParaRPr lang="en-US" sz="6000" dirty="0">
              <a:solidFill>
                <a:srgbClr val="FF0000"/>
              </a:solidFill>
              <a:latin typeface="Avenir LT Std 35 Light" panose="020B0402020203020204" pitchFamily="34" charset="0"/>
            </a:endParaRPr>
          </a:p>
          <a:p>
            <a:pPr marL="1017270" lvl="1" indent="-742950">
              <a:buFont typeface="+mj-lt"/>
              <a:buAutoNum type="alphaLcPeriod"/>
            </a:pPr>
            <a:endParaRPr lang="en-US" sz="3600" dirty="0">
              <a:latin typeface="Avenir LT Std 35 Light" panose="020B0402020203020204" pitchFamily="34" charset="0"/>
            </a:endParaRP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310424" y="0"/>
            <a:ext cx="895644" cy="6858000"/>
          </a:xfrm>
          <a:prstGeom prst="rect">
            <a:avLst/>
          </a:prstGeom>
          <a:blipFill>
            <a:blip r:embed="rId2"/>
            <a:srcRect/>
            <a:stretch>
              <a:fillRect l="-705497" r="-3175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2" name="TextBox 11"/>
          <p:cNvSpPr txBox="1"/>
          <p:nvPr/>
        </p:nvSpPr>
        <p:spPr>
          <a:xfrm>
            <a:off x="6073746" y="233068"/>
            <a:ext cx="3422418" cy="707886"/>
          </a:xfrm>
          <a:prstGeom prst="rect">
            <a:avLst/>
          </a:prstGeom>
          <a:noFill/>
        </p:spPr>
        <p:txBody>
          <a:bodyPr wrap="square" rtlCol="0">
            <a:spAutoFit/>
          </a:bodyPr>
          <a:lstStyle/>
          <a:p>
            <a:r>
              <a:rPr lang="en-US" sz="4000" dirty="0">
                <a:latin typeface="Avenir LT Std 35 Light" panose="020B0402020203020204" pitchFamily="34" charset="0"/>
              </a:rPr>
              <a:t>What we do</a:t>
            </a:r>
          </a:p>
        </p:txBody>
      </p:sp>
    </p:spTree>
    <p:extLst>
      <p:ext uri="{BB962C8B-B14F-4D97-AF65-F5344CB8AC3E}">
        <p14:creationId xmlns:p14="http://schemas.microsoft.com/office/powerpoint/2010/main" val="1069771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9282" y="397398"/>
            <a:ext cx="4137074" cy="731838"/>
          </a:xfrm>
        </p:spPr>
        <p:txBody>
          <a:bodyPr>
            <a:normAutofit/>
          </a:bodyPr>
          <a:lstStyle/>
          <a:p>
            <a:r>
              <a:rPr lang="en-US" dirty="0">
                <a:latin typeface="Avenir LT Std 35 Light" panose="020B0402020203020204" pitchFamily="34" charset="0"/>
                <a:cs typeface="Adobe Devanagari" panose="02040503050201020203" pitchFamily="18" charset="0"/>
              </a:rPr>
              <a:t>OUR </a:t>
            </a:r>
            <a:r>
              <a:rPr lang="en-US" b="1" dirty="0">
                <a:latin typeface="Avenir LT Std 35 Light" panose="020B0402020203020204" pitchFamily="34" charset="0"/>
                <a:cs typeface="Adobe Devanagari" panose="02040503050201020203" pitchFamily="18" charset="0"/>
              </a:rPr>
              <a:t>PRODUCTS</a:t>
            </a:r>
          </a:p>
        </p:txBody>
      </p:sp>
      <p:sp>
        <p:nvSpPr>
          <p:cNvPr id="5" name="Title 1"/>
          <p:cNvSpPr txBox="1">
            <a:spLocks/>
          </p:cNvSpPr>
          <p:nvPr/>
        </p:nvSpPr>
        <p:spPr>
          <a:xfrm>
            <a:off x="375277" y="6418651"/>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50" normalizeH="0" baseline="0" noProof="0" dirty="0">
                <a:ln>
                  <a:noFill/>
                </a:ln>
                <a:solidFill>
                  <a:srgbClr val="000000"/>
                </a:solidFill>
                <a:effectLst/>
                <a:uLnTx/>
                <a:uFillTx/>
                <a:latin typeface="Adobe Devanagari" panose="02040503050201020203" pitchFamily="18" charset="0"/>
                <a:ea typeface="+mj-ea"/>
                <a:cs typeface="Adobe Devanagari" panose="02040503050201020203" pitchFamily="18" charset="0"/>
              </a:rPr>
              <a:t>reflexconcepts.co.ke</a:t>
            </a:r>
          </a:p>
        </p:txBody>
      </p:sp>
      <p:sp>
        <p:nvSpPr>
          <p:cNvPr id="10" name="Rectangle 9"/>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11" name="Rectangle 10"/>
          <p:cNvSpPr/>
          <p:nvPr/>
        </p:nvSpPr>
        <p:spPr>
          <a:xfrm>
            <a:off x="11296356" y="0"/>
            <a:ext cx="895644" cy="6858000"/>
          </a:xfrm>
          <a:prstGeom prst="rect">
            <a:avLst/>
          </a:prstGeom>
          <a:blipFill>
            <a:blip r:embed="rId2"/>
            <a:srcRect/>
            <a:stretch>
              <a:fillRect l="-715706" r="-30733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0504" y="2351594"/>
            <a:ext cx="1898796" cy="459957"/>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76793" y="2062475"/>
            <a:ext cx="1529310" cy="937654"/>
          </a:xfrm>
          <a:prstGeom prst="rect">
            <a:avLst/>
          </a:prstGeom>
        </p:spPr>
      </p:pic>
      <p:sp>
        <p:nvSpPr>
          <p:cNvPr id="9" name="Rectangle 8"/>
          <p:cNvSpPr/>
          <p:nvPr/>
        </p:nvSpPr>
        <p:spPr>
          <a:xfrm>
            <a:off x="6034255" y="2955781"/>
            <a:ext cx="5008877" cy="1403141"/>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Avenir LT Std 35 Light" panose="020B0402020203020204" pitchFamily="34" charset="0"/>
                <a:ea typeface="Calibri" panose="020F0502020204030204" pitchFamily="34" charset="0"/>
                <a:cs typeface="Tw Cen MT" panose="020B0602020104020603" pitchFamily="34" charset="0"/>
              </a:rPr>
              <a:t>This is a means to help people get their lost &amp; found documents such as national ID cards, student ID cards, Passports, NSSF cards, NHIF cards, Academic Certificates and Driver’s Licenses among others. </a:t>
            </a:r>
          </a:p>
          <a:p>
            <a:pPr marL="0" marR="0" lvl="0" indent="0" algn="just" defTabSz="914400" rtl="0" eaLnBrk="1" fontAlgn="auto" latinLnBrk="0" hangingPunct="1">
              <a:lnSpc>
                <a:spcPct val="107000"/>
              </a:lnSpc>
              <a:spcBef>
                <a:spcPts val="0"/>
              </a:spcBef>
              <a:spcAft>
                <a:spcPts val="800"/>
              </a:spcAft>
              <a:buClrTx/>
              <a:buSzTx/>
              <a:buFontTx/>
              <a:buNone/>
              <a:tabLst/>
              <a:defRPr/>
            </a:pPr>
            <a:r>
              <a:rPr kumimoji="0" lang="en-GB" sz="1400" b="0" i="0" u="none" strike="noStrike" kern="1200" cap="none" spc="0" normalizeH="0" baseline="0" noProof="0" dirty="0">
                <a:ln>
                  <a:noFill/>
                </a:ln>
                <a:solidFill>
                  <a:srgbClr val="000000"/>
                </a:solidFill>
                <a:effectLst/>
                <a:uLnTx/>
                <a:uFillTx/>
                <a:latin typeface="Avenir LT Std 35 Light" panose="020B0402020203020204" pitchFamily="34" charset="0"/>
                <a:ea typeface="Calibri" panose="020F0502020204030204" pitchFamily="34" charset="0"/>
                <a:cs typeface="Times New Roman" panose="02020603050405020304" pitchFamily="18" charset="0"/>
              </a:rPr>
              <a:t>Owners of these documents are immediately notified of the exact places to collect them once they are found.</a:t>
            </a:r>
            <a:endParaRPr kumimoji="0" lang="en-US" sz="1200" b="0" i="0" u="none" strike="noStrike" kern="1200" cap="none" spc="0" normalizeH="0" baseline="0" noProof="0" dirty="0">
              <a:ln>
                <a:noFill/>
              </a:ln>
              <a:solidFill>
                <a:srgbClr val="000000"/>
              </a:solidFill>
              <a:effectLst/>
              <a:uLnTx/>
              <a:uFillTx/>
              <a:latin typeface="Avenir LT Std 35 Light" panose="020B0402020203020204" pitchFamily="34" charset="0"/>
              <a:ea typeface="Calibri" panose="020F0502020204030204" pitchFamily="34" charset="0"/>
              <a:cs typeface="Times New Roman" panose="02020603050405020304" pitchFamily="18" charset="0"/>
            </a:endParaRPr>
          </a:p>
        </p:txBody>
      </p:sp>
      <p:sp>
        <p:nvSpPr>
          <p:cNvPr id="12" name="Rectangle 11"/>
          <p:cNvSpPr/>
          <p:nvPr/>
        </p:nvSpPr>
        <p:spPr>
          <a:xfrm>
            <a:off x="661385" y="2955781"/>
            <a:ext cx="4188385" cy="203132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GB" sz="1400" b="0" i="0" u="none" strike="noStrike" kern="1200" cap="none" spc="0" normalizeH="0" baseline="0" noProof="0" dirty="0">
                <a:ln>
                  <a:noFill/>
                </a:ln>
                <a:solidFill>
                  <a:srgbClr val="000000"/>
                </a:solidFill>
                <a:effectLst/>
                <a:uLnTx/>
                <a:uFillTx/>
                <a:latin typeface="Avenir LT Std 35 Light" panose="020B0402020203020204" pitchFamily="34" charset="0"/>
                <a:ea typeface="Calibri" panose="020F0502020204030204" pitchFamily="34" charset="0"/>
                <a:cs typeface="Times New Roman" panose="02020603050405020304" pitchFamily="18" charset="0"/>
              </a:rPr>
              <a:t>Staqpesa is a complete software solution suite of banking-related modules that focuses on addressing business needs as well as automating accounting processes within SACCO and micro-finance institutions. It offers interfaces for both front, middle as well as back-office operations. It strives to offer a unique custom solution to each unique challenge faced within the SACCO environment. </a:t>
            </a:r>
            <a:endParaRPr kumimoji="0" lang="en-US" sz="1400" b="0" i="0" u="none" strike="noStrike" kern="1200" cap="none" spc="0" normalizeH="0" baseline="0" noProof="0" dirty="0">
              <a:ln>
                <a:noFill/>
              </a:ln>
              <a:solidFill>
                <a:srgbClr val="000000"/>
              </a:solidFill>
              <a:effectLst/>
              <a:uLnTx/>
              <a:uFillTx/>
              <a:latin typeface="Avenir LT Std 35 Light" panose="020B0402020203020204" pitchFamily="34" charset="0"/>
              <a:ea typeface="+mn-ea"/>
              <a:cs typeface="+mn-cs"/>
            </a:endParaRPr>
          </a:p>
        </p:txBody>
      </p:sp>
      <p:cxnSp>
        <p:nvCxnSpPr>
          <p:cNvPr id="14" name="Straight Connector 13"/>
          <p:cNvCxnSpPr/>
          <p:nvPr/>
        </p:nvCxnSpPr>
        <p:spPr>
          <a:xfrm>
            <a:off x="661385" y="2836930"/>
            <a:ext cx="418838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a:cxnSpLocks/>
          </p:cNvCxnSpPr>
          <p:nvPr/>
        </p:nvCxnSpPr>
        <p:spPr>
          <a:xfrm>
            <a:off x="6034255" y="2820518"/>
            <a:ext cx="500887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6527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5" name="Title 1"/>
          <p:cNvSpPr txBox="1">
            <a:spLocks/>
          </p:cNvSpPr>
          <p:nvPr/>
        </p:nvSpPr>
        <p:spPr>
          <a:xfrm>
            <a:off x="385830" y="6488718"/>
            <a:ext cx="2301100" cy="330865"/>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solidFill>
                  <a:schemeClr val="bg1"/>
                </a:solidFill>
                <a:latin typeface="Adobe Devanagari" panose="02040503050201020203" pitchFamily="18" charset="0"/>
                <a:cs typeface="Adobe Devanagari" panose="02040503050201020203" pitchFamily="18" charset="0"/>
              </a:rPr>
              <a:t>reflexconcepts.co.ke</a:t>
            </a: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1296356" y="0"/>
            <a:ext cx="895644" cy="6858000"/>
          </a:xfrm>
          <a:prstGeom prst="rect">
            <a:avLst/>
          </a:prstGeom>
          <a:blipFill>
            <a:blip r:embed="rId2"/>
            <a:srcRect/>
            <a:stretch>
              <a:fillRect l="-225654" r="-797382"/>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4" name="TextBox 13"/>
          <p:cNvSpPr txBox="1"/>
          <p:nvPr/>
        </p:nvSpPr>
        <p:spPr>
          <a:xfrm>
            <a:off x="6963508" y="266870"/>
            <a:ext cx="1829635" cy="584775"/>
          </a:xfrm>
          <a:prstGeom prst="rect">
            <a:avLst/>
          </a:prstGeom>
          <a:noFill/>
        </p:spPr>
        <p:txBody>
          <a:bodyPr wrap="square" rtlCol="0">
            <a:spAutoFit/>
          </a:bodyPr>
          <a:lstStyle/>
          <a:p>
            <a:r>
              <a:rPr lang="en-US" sz="3200" dirty="0">
                <a:latin typeface="Avenir LT Std 35 Light" panose="020B0402020203020204" pitchFamily="34" charset="0"/>
              </a:rPr>
              <a:t>WHAT IS </a:t>
            </a:r>
          </a:p>
        </p:txBody>
      </p:sp>
      <p:sp>
        <p:nvSpPr>
          <p:cNvPr id="17" name="TextBox 16"/>
          <p:cNvSpPr txBox="1"/>
          <p:nvPr/>
        </p:nvSpPr>
        <p:spPr>
          <a:xfrm>
            <a:off x="4825465" y="1517870"/>
            <a:ext cx="2338161" cy="584775"/>
          </a:xfrm>
          <a:prstGeom prst="rect">
            <a:avLst/>
          </a:prstGeom>
          <a:noFill/>
        </p:spPr>
        <p:txBody>
          <a:bodyPr wrap="square" rtlCol="0">
            <a:spAutoFit/>
          </a:bodyPr>
          <a:lstStyle/>
          <a:p>
            <a:r>
              <a:rPr lang="en-US" sz="3200" dirty="0">
                <a:latin typeface="Avenir LT Std 35 Light" panose="020B0402020203020204" pitchFamily="34" charset="0"/>
              </a:rPr>
              <a:t>OVERVIEW</a:t>
            </a:r>
          </a:p>
        </p:txBody>
      </p:sp>
      <p:grpSp>
        <p:nvGrpSpPr>
          <p:cNvPr id="25" name="Group 24"/>
          <p:cNvGrpSpPr/>
          <p:nvPr/>
        </p:nvGrpSpPr>
        <p:grpSpPr>
          <a:xfrm>
            <a:off x="875893" y="2512939"/>
            <a:ext cx="3153649" cy="3060419"/>
            <a:chOff x="1110105" y="2173056"/>
            <a:chExt cx="3153649" cy="3060419"/>
          </a:xfrm>
        </p:grpSpPr>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9321" y="2173056"/>
              <a:ext cx="1715218" cy="1715218"/>
            </a:xfrm>
            <a:prstGeom prst="rect">
              <a:avLst/>
            </a:prstGeom>
          </p:spPr>
        </p:pic>
        <p:sp>
          <p:nvSpPr>
            <p:cNvPr id="18" name="Rectangle 17"/>
            <p:cNvSpPr/>
            <p:nvPr/>
          </p:nvSpPr>
          <p:spPr>
            <a:xfrm>
              <a:off x="1177285" y="4137682"/>
              <a:ext cx="2924198" cy="523220"/>
            </a:xfrm>
            <a:prstGeom prst="rect">
              <a:avLst/>
            </a:prstGeom>
          </p:spPr>
          <p:txBody>
            <a:bodyPr wrap="none">
              <a:spAutoFit/>
            </a:bodyPr>
            <a:lstStyle/>
            <a:p>
              <a:pPr algn="ctr"/>
              <a:r>
                <a:rPr lang="en-US" sz="2800" dirty="0">
                  <a:latin typeface="Avenir LT Std 35 Light" panose="020B0402020203020204" pitchFamily="34" charset="0"/>
                </a:rPr>
                <a:t>1,947+  Accounts</a:t>
              </a:r>
              <a:endParaRPr lang="en-US" sz="2800" b="0" i="0" dirty="0">
                <a:effectLst/>
                <a:latin typeface="Avenir LT Std 35 Light" panose="020B0402020203020204" pitchFamily="34" charset="0"/>
              </a:endParaRPr>
            </a:p>
          </p:txBody>
        </p:sp>
        <p:sp>
          <p:nvSpPr>
            <p:cNvPr id="21" name="Rectangle 20"/>
            <p:cNvSpPr/>
            <p:nvPr/>
          </p:nvSpPr>
          <p:spPr>
            <a:xfrm>
              <a:off x="1110105" y="4587144"/>
              <a:ext cx="3153649" cy="646331"/>
            </a:xfrm>
            <a:prstGeom prst="rect">
              <a:avLst/>
            </a:prstGeom>
          </p:spPr>
          <p:txBody>
            <a:bodyPr wrap="square">
              <a:spAutoFit/>
            </a:bodyPr>
            <a:lstStyle/>
            <a:p>
              <a:pPr algn="ctr"/>
              <a:r>
                <a:rPr lang="en-US" sz="1200" dirty="0">
                  <a:solidFill>
                    <a:schemeClr val="tx1">
                      <a:lumMod val="65000"/>
                      <a:lumOff val="35000"/>
                    </a:schemeClr>
                  </a:solidFill>
                  <a:latin typeface="Poppins"/>
                </a:rPr>
                <a:t>We are currently actively managing a substantial amount of customer to-client accounts.</a:t>
              </a:r>
              <a:endParaRPr lang="en-US" sz="1200" dirty="0">
                <a:solidFill>
                  <a:schemeClr val="tx1">
                    <a:lumMod val="65000"/>
                    <a:lumOff val="35000"/>
                  </a:schemeClr>
                </a:solidFill>
              </a:endParaRPr>
            </a:p>
          </p:txBody>
        </p:sp>
      </p:grpSp>
      <p:grpSp>
        <p:nvGrpSpPr>
          <p:cNvPr id="24" name="Group 23"/>
          <p:cNvGrpSpPr/>
          <p:nvPr/>
        </p:nvGrpSpPr>
        <p:grpSpPr>
          <a:xfrm>
            <a:off x="4417722" y="2512939"/>
            <a:ext cx="3153649" cy="3056607"/>
            <a:chOff x="4128404" y="2176867"/>
            <a:chExt cx="3153649" cy="3056607"/>
          </a:xfrm>
        </p:grpSpPr>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47620" y="2176867"/>
              <a:ext cx="1715218" cy="1707595"/>
            </a:xfrm>
            <a:prstGeom prst="rect">
              <a:avLst/>
            </a:prstGeom>
          </p:spPr>
        </p:pic>
        <p:sp>
          <p:nvSpPr>
            <p:cNvPr id="20" name="Rectangle 19"/>
            <p:cNvSpPr/>
            <p:nvPr/>
          </p:nvSpPr>
          <p:spPr>
            <a:xfrm>
              <a:off x="5017383" y="4142596"/>
              <a:ext cx="1375697" cy="523220"/>
            </a:xfrm>
            <a:prstGeom prst="rect">
              <a:avLst/>
            </a:prstGeom>
          </p:spPr>
          <p:txBody>
            <a:bodyPr wrap="none">
              <a:spAutoFit/>
            </a:bodyPr>
            <a:lstStyle/>
            <a:p>
              <a:pPr algn="ctr"/>
              <a:r>
                <a:rPr lang="en-US" sz="2800" dirty="0">
                  <a:latin typeface="Avenir LT Std 35 Light" panose="020B0402020203020204" pitchFamily="34" charset="0"/>
                </a:rPr>
                <a:t>1+ year</a:t>
              </a:r>
              <a:endParaRPr lang="en-US" sz="2800" b="0" i="0" dirty="0">
                <a:effectLst/>
                <a:latin typeface="Avenir LT Std 35 Light" panose="020B0402020203020204" pitchFamily="34" charset="0"/>
              </a:endParaRPr>
            </a:p>
          </p:txBody>
        </p:sp>
        <p:sp>
          <p:nvSpPr>
            <p:cNvPr id="22" name="Rectangle 21"/>
            <p:cNvSpPr/>
            <p:nvPr/>
          </p:nvSpPr>
          <p:spPr>
            <a:xfrm>
              <a:off x="4128404" y="4587143"/>
              <a:ext cx="3153649" cy="646331"/>
            </a:xfrm>
            <a:prstGeom prst="rect">
              <a:avLst/>
            </a:prstGeom>
          </p:spPr>
          <p:txBody>
            <a:bodyPr wrap="square">
              <a:spAutoFit/>
            </a:bodyPr>
            <a:lstStyle/>
            <a:p>
              <a:pPr algn="ctr"/>
              <a:r>
                <a:rPr lang="en-US" sz="1200" dirty="0">
                  <a:solidFill>
                    <a:schemeClr val="tx1">
                      <a:lumMod val="65000"/>
                      <a:lumOff val="35000"/>
                    </a:schemeClr>
                  </a:solidFill>
                  <a:latin typeface="Poppins"/>
                </a:rPr>
                <a:t>We have been doing this for some time now. We only hope we can improve our reach and quality of service.</a:t>
              </a:r>
            </a:p>
          </p:txBody>
        </p:sp>
      </p:grpSp>
      <p:grpSp>
        <p:nvGrpSpPr>
          <p:cNvPr id="27" name="Group 26"/>
          <p:cNvGrpSpPr/>
          <p:nvPr/>
        </p:nvGrpSpPr>
        <p:grpSpPr>
          <a:xfrm>
            <a:off x="7642091" y="2512939"/>
            <a:ext cx="3153649" cy="2871940"/>
            <a:chOff x="7352773" y="2176867"/>
            <a:chExt cx="3153649" cy="2871940"/>
          </a:xfrm>
        </p:grpSpPr>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75799" y="2176867"/>
              <a:ext cx="1707595" cy="1707595"/>
            </a:xfrm>
            <a:prstGeom prst="rect">
              <a:avLst/>
            </a:prstGeom>
          </p:spPr>
        </p:pic>
        <p:grpSp>
          <p:nvGrpSpPr>
            <p:cNvPr id="26" name="Group 25"/>
            <p:cNvGrpSpPr/>
            <p:nvPr/>
          </p:nvGrpSpPr>
          <p:grpSpPr>
            <a:xfrm>
              <a:off x="7352773" y="4137682"/>
              <a:ext cx="3153649" cy="911125"/>
              <a:chOff x="7352773" y="4137682"/>
              <a:chExt cx="3153649" cy="911125"/>
            </a:xfrm>
          </p:grpSpPr>
          <p:sp>
            <p:nvSpPr>
              <p:cNvPr id="19" name="Rectangle 18"/>
              <p:cNvSpPr/>
              <p:nvPr/>
            </p:nvSpPr>
            <p:spPr>
              <a:xfrm>
                <a:off x="7849016" y="4137682"/>
                <a:ext cx="2161169" cy="523220"/>
              </a:xfrm>
              <a:prstGeom prst="rect">
                <a:avLst/>
              </a:prstGeom>
            </p:spPr>
            <p:txBody>
              <a:bodyPr wrap="none">
                <a:spAutoFit/>
              </a:bodyPr>
              <a:lstStyle/>
              <a:p>
                <a:pPr algn="ctr"/>
                <a:r>
                  <a:rPr lang="en-US" sz="2800" dirty="0">
                    <a:latin typeface="Avenir LT Std 35 Light" panose="020B0402020203020204" pitchFamily="34" charset="0"/>
                  </a:rPr>
                  <a:t>1 Active MFI</a:t>
                </a:r>
                <a:endParaRPr lang="en-US" sz="2800" b="0" i="0" dirty="0">
                  <a:effectLst/>
                  <a:latin typeface="Avenir LT Std 35 Light" panose="020B0402020203020204" pitchFamily="34" charset="0"/>
                </a:endParaRPr>
              </a:p>
            </p:txBody>
          </p:sp>
          <p:sp>
            <p:nvSpPr>
              <p:cNvPr id="23" name="Rectangle 22"/>
              <p:cNvSpPr/>
              <p:nvPr/>
            </p:nvSpPr>
            <p:spPr>
              <a:xfrm>
                <a:off x="7352773" y="4587142"/>
                <a:ext cx="3153649" cy="461665"/>
              </a:xfrm>
              <a:prstGeom prst="rect">
                <a:avLst/>
              </a:prstGeom>
            </p:spPr>
            <p:txBody>
              <a:bodyPr wrap="square">
                <a:spAutoFit/>
              </a:bodyPr>
              <a:lstStyle/>
              <a:p>
                <a:pPr algn="ctr"/>
                <a:r>
                  <a:rPr lang="en-US" sz="1200" dirty="0">
                    <a:solidFill>
                      <a:schemeClr val="tx1">
                        <a:lumMod val="65000"/>
                        <a:lumOff val="35000"/>
                      </a:schemeClr>
                    </a:solidFill>
                    <a:latin typeface="Poppins"/>
                  </a:rPr>
                  <a:t>We started with a need of our partner. We are happy they are happy.</a:t>
                </a:r>
              </a:p>
            </p:txBody>
          </p:sp>
        </p:grpSp>
      </p:grpSp>
    </p:spTree>
    <p:extLst>
      <p:ext uri="{BB962C8B-B14F-4D97-AF65-F5344CB8AC3E}">
        <p14:creationId xmlns:p14="http://schemas.microsoft.com/office/powerpoint/2010/main" val="12089999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4735976" y="2615437"/>
            <a:ext cx="9678571" cy="1627126"/>
          </a:xfrm>
        </p:spPr>
        <p:txBody>
          <a:bodyPr>
            <a:normAutofit/>
          </a:bodyPr>
          <a:lstStyle/>
          <a:p>
            <a:pPr marL="0" indent="0">
              <a:buNone/>
            </a:pPr>
            <a:r>
              <a:rPr lang="en-US" sz="3200" dirty="0">
                <a:latin typeface="Avenir LT Std 35 Light" panose="020B0402020203020204" pitchFamily="34" charset="0"/>
              </a:rPr>
              <a:t>Are you in </a:t>
            </a:r>
          </a:p>
          <a:p>
            <a:pPr marL="0" indent="0">
              <a:buNone/>
            </a:pPr>
            <a:r>
              <a:rPr lang="en-US" sz="3200" b="1" dirty="0">
                <a:latin typeface="Avenir LT Std 35 Light" panose="020B0402020203020204" pitchFamily="34" charset="0"/>
              </a:rPr>
              <a:t>Lending/Financial </a:t>
            </a:r>
            <a:r>
              <a:rPr lang="en-US" sz="3200" dirty="0">
                <a:latin typeface="Avenir LT Std 35 Light" panose="020B0402020203020204" pitchFamily="34" charset="0"/>
              </a:rPr>
              <a:t>Business</a:t>
            </a:r>
            <a:r>
              <a:rPr lang="en-US" sz="3200" b="1" dirty="0">
                <a:latin typeface="Avenir LT Std 35 Light" panose="020B0402020203020204" pitchFamily="34" charset="0"/>
              </a:rPr>
              <a:t>?</a:t>
            </a: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11296356" y="0"/>
            <a:ext cx="895644" cy="6858000"/>
          </a:xfrm>
          <a:prstGeom prst="rect">
            <a:avLst/>
          </a:prstGeom>
          <a:blipFill>
            <a:blip r:embed="rId2"/>
            <a:srcRect/>
            <a:stretch>
              <a:fillRect l="-685078" r="-337958"/>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9762" y="354393"/>
            <a:ext cx="3611001" cy="908357"/>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2397" y="1845872"/>
            <a:ext cx="2858151" cy="2858151"/>
          </a:xfrm>
          <a:prstGeom prst="rect">
            <a:avLst/>
          </a:prstGeom>
        </p:spPr>
      </p:pic>
    </p:spTree>
    <p:extLst>
      <p:ext uri="{BB962C8B-B14F-4D97-AF65-F5344CB8AC3E}">
        <p14:creationId xmlns:p14="http://schemas.microsoft.com/office/powerpoint/2010/main" val="2339081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73723" y="1807013"/>
            <a:ext cx="10536701" cy="4488814"/>
          </a:xfrm>
        </p:spPr>
        <p:txBody>
          <a:bodyPr>
            <a:normAutofit/>
          </a:bodyPr>
          <a:lstStyle/>
          <a:p>
            <a:pPr marL="1017270" lvl="1" indent="-742950">
              <a:buFont typeface="+mj-lt"/>
              <a:buAutoNum type="alphaLcParenR"/>
            </a:pPr>
            <a:r>
              <a:rPr lang="en-GB" sz="3200" dirty="0">
                <a:solidFill>
                  <a:srgbClr val="0D321A"/>
                </a:solidFill>
                <a:latin typeface="Adobe Devanagari" panose="02040503050201020203"/>
              </a:rPr>
              <a:t>Lack of effective communication</a:t>
            </a:r>
          </a:p>
          <a:p>
            <a:pPr marL="1017270" lvl="1" indent="-742950">
              <a:buFont typeface="+mj-lt"/>
              <a:buAutoNum type="alphaLcParenR"/>
            </a:pPr>
            <a:r>
              <a:rPr lang="en-GB" sz="3200" dirty="0">
                <a:solidFill>
                  <a:srgbClr val="0D321A"/>
                </a:solidFill>
                <a:latin typeface="Adobe Devanagari" panose="02040503050201020203"/>
              </a:rPr>
              <a:t>Poor governance</a:t>
            </a:r>
          </a:p>
          <a:p>
            <a:pPr marL="1017270" lvl="1" indent="-742950">
              <a:buFont typeface="+mj-lt"/>
              <a:buAutoNum type="alphaLcParenR"/>
            </a:pPr>
            <a:r>
              <a:rPr lang="en-US" sz="3200" dirty="0">
                <a:solidFill>
                  <a:srgbClr val="0D321A"/>
                </a:solidFill>
                <a:latin typeface="Adobe Devanagari" panose="02040503050201020203"/>
              </a:rPr>
              <a:t>Location-based </a:t>
            </a:r>
          </a:p>
          <a:p>
            <a:pPr marL="1017270" lvl="1" indent="-742950">
              <a:buFont typeface="+mj-lt"/>
              <a:buAutoNum type="alphaLcParenR"/>
            </a:pPr>
            <a:r>
              <a:rPr lang="en-US" sz="3200" dirty="0">
                <a:solidFill>
                  <a:srgbClr val="0D321A"/>
                </a:solidFill>
                <a:latin typeface="Adobe Devanagari" panose="02040503050201020203"/>
              </a:rPr>
              <a:t>Lack of accountability</a:t>
            </a:r>
          </a:p>
          <a:p>
            <a:pPr marL="1017270" lvl="1" indent="-742950">
              <a:buFont typeface="+mj-lt"/>
              <a:buAutoNum type="alphaLcParenR"/>
            </a:pPr>
            <a:r>
              <a:rPr lang="en-GB" sz="3200" dirty="0">
                <a:solidFill>
                  <a:srgbClr val="0D321A"/>
                </a:solidFill>
                <a:latin typeface="Adobe Devanagari" panose="02040503050201020203"/>
              </a:rPr>
              <a:t>Little information on bad clients</a:t>
            </a:r>
          </a:p>
          <a:p>
            <a:pPr marL="1017270" lvl="1" indent="-742950">
              <a:buFont typeface="+mj-lt"/>
              <a:buAutoNum type="alphaLcParenR"/>
            </a:pPr>
            <a:r>
              <a:rPr lang="en-GB" sz="3200" dirty="0">
                <a:solidFill>
                  <a:srgbClr val="0D321A"/>
                </a:solidFill>
                <a:latin typeface="Adobe Devanagari" panose="02040503050201020203"/>
              </a:rPr>
              <a:t>Back logs in processing of loans</a:t>
            </a:r>
          </a:p>
          <a:p>
            <a:pPr marL="1017270" lvl="1" indent="-742950">
              <a:buFont typeface="+mj-lt"/>
              <a:buAutoNum type="alphaLcParenR"/>
            </a:pPr>
            <a:endParaRPr lang="en-US" sz="3200" dirty="0">
              <a:solidFill>
                <a:srgbClr val="0D321A"/>
              </a:solidFill>
              <a:latin typeface="Avenir LT Std 35 Light" panose="020B0402020203020204" pitchFamily="34" charset="0"/>
            </a:endParaRPr>
          </a:p>
          <a:p>
            <a:pPr marL="1017270" lvl="1" indent="-742950">
              <a:buFont typeface="+mj-lt"/>
              <a:buAutoNum type="alphaLcParenR"/>
            </a:pPr>
            <a:endParaRPr lang="en-US" sz="3200" dirty="0">
              <a:solidFill>
                <a:srgbClr val="0D321A"/>
              </a:solidFill>
              <a:latin typeface="Avenir LT Std 35 Light" panose="020B0402020203020204" pitchFamily="34" charset="0"/>
            </a:endParaRPr>
          </a:p>
          <a:p>
            <a:pPr marL="1017270" lvl="1" indent="-742950">
              <a:buFont typeface="+mj-lt"/>
              <a:buAutoNum type="alphaLcParenR"/>
            </a:pPr>
            <a:endParaRPr lang="en-US" sz="3200" dirty="0">
              <a:solidFill>
                <a:srgbClr val="0D321A"/>
              </a:solidFill>
              <a:latin typeface="Avenir LT Std 35 Light" panose="020B0402020203020204" pitchFamily="34" charset="0"/>
            </a:endParaRP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310424" y="0"/>
            <a:ext cx="895644" cy="6858000"/>
          </a:xfrm>
          <a:prstGeom prst="rect">
            <a:avLst/>
          </a:prstGeom>
          <a:blipFill>
            <a:blip r:embed="rId2"/>
            <a:srcRect/>
            <a:stretch>
              <a:fillRect l="-705497" r="-3175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2" name="TextBox 11"/>
          <p:cNvSpPr txBox="1"/>
          <p:nvPr/>
        </p:nvSpPr>
        <p:spPr>
          <a:xfrm>
            <a:off x="3496962" y="287733"/>
            <a:ext cx="5708419" cy="584775"/>
          </a:xfrm>
          <a:prstGeom prst="rect">
            <a:avLst/>
          </a:prstGeom>
          <a:noFill/>
        </p:spPr>
        <p:txBody>
          <a:bodyPr wrap="square" rtlCol="0">
            <a:spAutoFit/>
          </a:bodyPr>
          <a:lstStyle/>
          <a:p>
            <a:r>
              <a:rPr lang="en-US" sz="3200" dirty="0">
                <a:latin typeface="Avenir LT Std 35 Light" panose="020B0402020203020204" pitchFamily="34" charset="0"/>
              </a:rPr>
              <a:t>COMMON SACCO CHALLENGES</a:t>
            </a:r>
          </a:p>
        </p:txBody>
      </p:sp>
    </p:spTree>
    <p:extLst>
      <p:ext uri="{BB962C8B-B14F-4D97-AF65-F5344CB8AC3E}">
        <p14:creationId xmlns:p14="http://schemas.microsoft.com/office/powerpoint/2010/main" val="2404065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73723" y="1149178"/>
            <a:ext cx="10536701" cy="5146649"/>
          </a:xfrm>
        </p:spPr>
        <p:txBody>
          <a:bodyPr>
            <a:normAutofit/>
          </a:bodyPr>
          <a:lstStyle/>
          <a:p>
            <a:pPr marL="342900" lvl="0" indent="-342900">
              <a:buFont typeface="+mj-lt"/>
              <a:buAutoNum type="alphaLcParenR"/>
            </a:pPr>
            <a:r>
              <a:rPr lang="en-GB" sz="3200" dirty="0">
                <a:solidFill>
                  <a:srgbClr val="0D321A"/>
                </a:solidFill>
              </a:rPr>
              <a:t>For effective monitoring and control</a:t>
            </a:r>
            <a:endParaRPr lang="en-US" sz="3200" dirty="0">
              <a:solidFill>
                <a:srgbClr val="0D321A"/>
              </a:solidFill>
            </a:endParaRPr>
          </a:p>
          <a:p>
            <a:pPr marL="342900" lvl="0" indent="-342900">
              <a:buFont typeface="+mj-lt"/>
              <a:buAutoNum type="alphaLcParenR"/>
            </a:pPr>
            <a:r>
              <a:rPr lang="en-GB" sz="3200" dirty="0">
                <a:solidFill>
                  <a:srgbClr val="0D321A"/>
                </a:solidFill>
              </a:rPr>
              <a:t>For standardized accounting and reporting </a:t>
            </a:r>
          </a:p>
          <a:p>
            <a:pPr marL="342900" lvl="0" indent="-342900">
              <a:buFont typeface="+mj-lt"/>
              <a:buAutoNum type="alphaLcParenR"/>
            </a:pPr>
            <a:r>
              <a:rPr lang="en-GB" sz="3200" dirty="0">
                <a:solidFill>
                  <a:srgbClr val="0D321A"/>
                </a:solidFill>
              </a:rPr>
              <a:t>To enforce internal policies and controls on transactions</a:t>
            </a:r>
            <a:endParaRPr lang="en-US" sz="3200" dirty="0">
              <a:solidFill>
                <a:srgbClr val="0D321A"/>
              </a:solidFill>
            </a:endParaRPr>
          </a:p>
          <a:p>
            <a:pPr marL="342900" lvl="0" indent="-342900">
              <a:buFont typeface="+mj-lt"/>
              <a:buAutoNum type="alphaLcParenR"/>
            </a:pPr>
            <a:r>
              <a:rPr lang="en-GB" sz="3200" dirty="0">
                <a:solidFill>
                  <a:srgbClr val="0D321A"/>
                </a:solidFill>
              </a:rPr>
              <a:t>To effectively manage loan application, guaranteeing, appraisal and disbursement. </a:t>
            </a:r>
          </a:p>
          <a:p>
            <a:pPr marL="342900" lvl="0" indent="-342900">
              <a:buFont typeface="+mj-lt"/>
              <a:buAutoNum type="alphaLcParenR"/>
            </a:pPr>
            <a:r>
              <a:rPr lang="en-GB" sz="3200" dirty="0">
                <a:solidFill>
                  <a:srgbClr val="0D321A"/>
                </a:solidFill>
              </a:rPr>
              <a:t>To Properly maintain records of transactions</a:t>
            </a:r>
            <a:endParaRPr lang="en-US" sz="3200" dirty="0">
              <a:solidFill>
                <a:srgbClr val="0D321A"/>
              </a:solidFill>
            </a:endParaRP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310424" y="0"/>
            <a:ext cx="895644" cy="6858000"/>
          </a:xfrm>
          <a:prstGeom prst="rect">
            <a:avLst/>
          </a:prstGeom>
          <a:blipFill>
            <a:blip r:embed="rId2"/>
            <a:srcRect/>
            <a:stretch>
              <a:fillRect l="-705497" r="-3175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2" name="TextBox 11"/>
          <p:cNvSpPr txBox="1"/>
          <p:nvPr/>
        </p:nvSpPr>
        <p:spPr>
          <a:xfrm>
            <a:off x="4263081" y="287733"/>
            <a:ext cx="4942300" cy="584775"/>
          </a:xfrm>
          <a:prstGeom prst="rect">
            <a:avLst/>
          </a:prstGeom>
          <a:noFill/>
        </p:spPr>
        <p:txBody>
          <a:bodyPr wrap="square" rtlCol="0">
            <a:spAutoFit/>
          </a:bodyPr>
          <a:lstStyle/>
          <a:p>
            <a:r>
              <a:rPr lang="en-US" sz="3200" dirty="0">
                <a:latin typeface="Avenir LT Std 35 Light" panose="020B0402020203020204" pitchFamily="34" charset="0"/>
              </a:rPr>
              <a:t>WHY YOU NEED STAQPESA</a:t>
            </a:r>
          </a:p>
        </p:txBody>
      </p:sp>
    </p:spTree>
    <p:extLst>
      <p:ext uri="{BB962C8B-B14F-4D97-AF65-F5344CB8AC3E}">
        <p14:creationId xmlns:p14="http://schemas.microsoft.com/office/powerpoint/2010/main" val="897846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29558" y="6432719"/>
            <a:ext cx="2005679" cy="288388"/>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000" dirty="0">
                <a:latin typeface="Adobe Devanagari" panose="02040503050201020203" pitchFamily="18" charset="0"/>
                <a:cs typeface="Adobe Devanagari" panose="02040503050201020203" pitchFamily="18" charset="0"/>
              </a:rPr>
              <a:t>reflexconcepts.co.ke</a:t>
            </a:r>
          </a:p>
        </p:txBody>
      </p:sp>
      <p:sp>
        <p:nvSpPr>
          <p:cNvPr id="8" name="Content Placeholder 7"/>
          <p:cNvSpPr>
            <a:spLocks noGrp="1"/>
          </p:cNvSpPr>
          <p:nvPr>
            <p:ph idx="1"/>
          </p:nvPr>
        </p:nvSpPr>
        <p:spPr>
          <a:xfrm>
            <a:off x="773723" y="1149178"/>
            <a:ext cx="10536701" cy="5146649"/>
          </a:xfrm>
        </p:spPr>
        <p:txBody>
          <a:bodyPr>
            <a:normAutofit fontScale="92500" lnSpcReduction="10000"/>
          </a:bodyPr>
          <a:lstStyle/>
          <a:p>
            <a:pPr marL="342900" lvl="0" indent="-342900">
              <a:buFont typeface="+mj-lt"/>
              <a:buAutoNum type="alphaLcParenR"/>
            </a:pPr>
            <a:r>
              <a:rPr lang="en-GB" sz="3200" dirty="0">
                <a:solidFill>
                  <a:srgbClr val="0D321A"/>
                </a:solidFill>
              </a:rPr>
              <a:t>Cross platform access</a:t>
            </a:r>
          </a:p>
          <a:p>
            <a:pPr marL="342900" lvl="0" indent="-342900">
              <a:buFont typeface="+mj-lt"/>
              <a:buAutoNum type="alphaLcParenR"/>
            </a:pPr>
            <a:r>
              <a:rPr lang="en-GB" sz="3200" dirty="0">
                <a:solidFill>
                  <a:srgbClr val="0D321A"/>
                </a:solidFill>
              </a:rPr>
              <a:t>Easy Scalability</a:t>
            </a:r>
          </a:p>
          <a:p>
            <a:pPr marL="342900" lvl="0" indent="-342900">
              <a:buFont typeface="+mj-lt"/>
              <a:buAutoNum type="alphaLcParenR"/>
            </a:pPr>
            <a:r>
              <a:rPr lang="en-GB" sz="3200" dirty="0">
                <a:solidFill>
                  <a:srgbClr val="0D321A"/>
                </a:solidFill>
              </a:rPr>
              <a:t>Organizational Policy/Framework Setup (accounts, users and products) </a:t>
            </a:r>
          </a:p>
          <a:p>
            <a:pPr marL="342900" lvl="0" indent="-342900">
              <a:buFont typeface="+mj-lt"/>
              <a:buAutoNum type="alphaLcParenR"/>
            </a:pPr>
            <a:r>
              <a:rPr lang="en-GB" sz="3200" dirty="0">
                <a:solidFill>
                  <a:srgbClr val="0D321A"/>
                </a:solidFill>
              </a:rPr>
              <a:t>Members/Personnel Management</a:t>
            </a:r>
          </a:p>
          <a:p>
            <a:pPr marL="342900" lvl="0" indent="-342900">
              <a:buFont typeface="+mj-lt"/>
              <a:buAutoNum type="alphaLcParenR"/>
            </a:pPr>
            <a:r>
              <a:rPr lang="en-GB" sz="3200" dirty="0">
                <a:solidFill>
                  <a:srgbClr val="0D321A"/>
                </a:solidFill>
              </a:rPr>
              <a:t>Contributions (Teller) Management</a:t>
            </a:r>
          </a:p>
          <a:p>
            <a:pPr marL="342900" lvl="0" indent="-342900">
              <a:buFont typeface="+mj-lt"/>
              <a:buAutoNum type="alphaLcParenR"/>
            </a:pPr>
            <a:r>
              <a:rPr lang="en-GB" sz="3200" dirty="0">
                <a:solidFill>
                  <a:srgbClr val="0D321A"/>
                </a:solidFill>
              </a:rPr>
              <a:t>Loans (Back-office) Management</a:t>
            </a:r>
          </a:p>
          <a:p>
            <a:pPr marL="342900" lvl="0" indent="-342900">
              <a:buFont typeface="+mj-lt"/>
              <a:buAutoNum type="alphaLcParenR"/>
            </a:pPr>
            <a:r>
              <a:rPr lang="en-GB" sz="3200" dirty="0">
                <a:solidFill>
                  <a:srgbClr val="0D321A"/>
                </a:solidFill>
              </a:rPr>
              <a:t>Reporting and Analytics</a:t>
            </a:r>
          </a:p>
          <a:p>
            <a:pPr marL="342900" lvl="0" indent="-342900">
              <a:buFont typeface="+mj-lt"/>
              <a:buAutoNum type="alphaLcParenR"/>
            </a:pPr>
            <a:r>
              <a:rPr lang="en-GB" sz="3200" dirty="0">
                <a:solidFill>
                  <a:srgbClr val="0D321A"/>
                </a:solidFill>
              </a:rPr>
              <a:t>Mobile and Banking Services Integration</a:t>
            </a:r>
          </a:p>
        </p:txBody>
      </p:sp>
      <p:sp>
        <p:nvSpPr>
          <p:cNvPr id="7" name="Rectangle 6"/>
          <p:cNvSpPr/>
          <p:nvPr/>
        </p:nvSpPr>
        <p:spPr>
          <a:xfrm>
            <a:off x="329558" y="6432718"/>
            <a:ext cx="45719" cy="4252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310424" y="0"/>
            <a:ext cx="895644" cy="6858000"/>
          </a:xfrm>
          <a:prstGeom prst="rect">
            <a:avLst/>
          </a:prstGeom>
          <a:blipFill>
            <a:blip r:embed="rId2"/>
            <a:srcRect/>
            <a:stretch>
              <a:fillRect l="-705497" r="-3175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8398" y="189736"/>
            <a:ext cx="2714227" cy="682772"/>
          </a:xfrm>
          <a:prstGeom prst="rect">
            <a:avLst/>
          </a:prstGeom>
        </p:spPr>
      </p:pic>
      <p:sp>
        <p:nvSpPr>
          <p:cNvPr id="12" name="TextBox 11"/>
          <p:cNvSpPr txBox="1"/>
          <p:nvPr/>
        </p:nvSpPr>
        <p:spPr>
          <a:xfrm>
            <a:off x="4263081" y="287733"/>
            <a:ext cx="4942300" cy="523220"/>
          </a:xfrm>
          <a:prstGeom prst="rect">
            <a:avLst/>
          </a:prstGeom>
          <a:noFill/>
        </p:spPr>
        <p:txBody>
          <a:bodyPr wrap="square" rtlCol="0">
            <a:spAutoFit/>
          </a:bodyPr>
          <a:lstStyle/>
          <a:p>
            <a:r>
              <a:rPr lang="en-GB" sz="2800" b="1" dirty="0"/>
              <a:t>FEATURES OFFERED</a:t>
            </a:r>
            <a:endParaRPr lang="en-US" sz="4400" dirty="0">
              <a:latin typeface="Avenir LT Std 35 Light" panose="020B0402020203020204" pitchFamily="34" charset="0"/>
            </a:endParaRPr>
          </a:p>
        </p:txBody>
      </p:sp>
    </p:spTree>
    <p:extLst>
      <p:ext uri="{BB962C8B-B14F-4D97-AF65-F5344CB8AC3E}">
        <p14:creationId xmlns:p14="http://schemas.microsoft.com/office/powerpoint/2010/main" val="1611203990"/>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947</TotalTime>
  <Words>499</Words>
  <Application>Microsoft Office PowerPoint</Application>
  <PresentationFormat>Widescreen</PresentationFormat>
  <Paragraphs>71</Paragraphs>
  <Slides>12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Adobe Devanagari</vt:lpstr>
      <vt:lpstr>Arial</vt:lpstr>
      <vt:lpstr>Avenir LT Std 35 Light</vt:lpstr>
      <vt:lpstr>Calibri</vt:lpstr>
      <vt:lpstr>Century Schoolbook</vt:lpstr>
      <vt:lpstr>Poppins</vt:lpstr>
      <vt:lpstr>Times New Roman</vt:lpstr>
      <vt:lpstr>Tw Cen MT</vt:lpstr>
      <vt:lpstr>Wingdings 2</vt:lpstr>
      <vt:lpstr>View</vt:lpstr>
      <vt:lpstr>PowerPoint Presentation</vt:lpstr>
      <vt:lpstr>WHO WE ARE?</vt:lpstr>
      <vt:lpstr>PowerPoint Presentation</vt:lpstr>
      <vt:lpstr>OUR PRODUCTS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Bellarmine Bulinda</dc:creator>
  <cp:lastModifiedBy>Bē Bulinda</cp:lastModifiedBy>
  <cp:revision>49</cp:revision>
  <dcterms:created xsi:type="dcterms:W3CDTF">2016-11-28T07:47:15Z</dcterms:created>
  <dcterms:modified xsi:type="dcterms:W3CDTF">2018-09-16T07:44:27Z</dcterms:modified>
</cp:coreProperties>
</file>

<file path=docProps/thumbnail.jpeg>
</file>